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  <p:sldMasterId id="2147483741" r:id="rId2"/>
    <p:sldMasterId id="2147483753" r:id="rId3"/>
  </p:sldMasterIdLst>
  <p:notesMasterIdLst>
    <p:notesMasterId r:id="rId13"/>
  </p:notesMasterIdLst>
  <p:sldIdLst>
    <p:sldId id="267" r:id="rId4"/>
    <p:sldId id="256" r:id="rId5"/>
    <p:sldId id="339" r:id="rId6"/>
    <p:sldId id="391" r:id="rId7"/>
    <p:sldId id="392" r:id="rId8"/>
    <p:sldId id="408" r:id="rId9"/>
    <p:sldId id="416" r:id="rId10"/>
    <p:sldId id="409" r:id="rId11"/>
    <p:sldId id="415" r:id="rId1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D"/>
    <a:srgbClr val="ED145B"/>
    <a:srgbClr val="333333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89514" autoAdjust="0"/>
  </p:normalViewPr>
  <p:slideViewPr>
    <p:cSldViewPr snapToGrid="0" snapToObjects="1">
      <p:cViewPr varScale="1">
        <p:scale>
          <a:sx n="79" d="100"/>
          <a:sy n="79" d="100"/>
        </p:scale>
        <p:origin x="10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B8BD-F404-4C4F-A1F8-3379B65440A1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26AF6-D02E-6B42-B575-36F7BCCDFF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343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3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08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06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97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492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41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8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1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54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172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098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143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347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5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74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74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74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4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9" y="201615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49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6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974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466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2947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6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3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5139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3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501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24" r:id="rId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1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3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5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277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554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013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2462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2097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296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493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692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1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3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59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79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0988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185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38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579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5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8424" userDrawn="1">
          <p15:clr>
            <a:srgbClr val="F26B43"/>
          </p15:clr>
        </p15:guide>
        <p15:guide id="4" orient="horz" pos="4252" userDrawn="1">
          <p15:clr>
            <a:srgbClr val="F26B43"/>
          </p15:clr>
        </p15:guide>
        <p15:guide id="5" orient="horz" pos="4637" userDrawn="1">
          <p15:clr>
            <a:srgbClr val="F26B43"/>
          </p15:clr>
        </p15:guide>
        <p15:guide id="6" pos="4320" userDrawn="1">
          <p15:clr>
            <a:srgbClr val="F26B43"/>
          </p15:clr>
        </p15:guide>
        <p15:guide id="7" pos="4104" userDrawn="1">
          <p15:clr>
            <a:srgbClr val="F26B43"/>
          </p15:clr>
        </p15:guide>
        <p15:guide id="8" pos="2160" userDrawn="1">
          <p15:clr>
            <a:srgbClr val="F26B43"/>
          </p15:clr>
        </p15:guide>
        <p15:guide id="9" pos="4536" userDrawn="1">
          <p15:clr>
            <a:srgbClr val="F26B43"/>
          </p15:clr>
        </p15:guide>
        <p15:guide id="10" pos="1944" userDrawn="1">
          <p15:clr>
            <a:srgbClr val="F26B43"/>
          </p15:clr>
        </p15:guide>
        <p15:guide id="11" pos="2376" userDrawn="1">
          <p15:clr>
            <a:srgbClr val="F26B43"/>
          </p15:clr>
        </p15:guide>
        <p15:guide id="12" pos="6480" userDrawn="1">
          <p15:clr>
            <a:srgbClr val="F26B43"/>
          </p15:clr>
        </p15:guide>
        <p15:guide id="13" pos="6264" userDrawn="1">
          <p15:clr>
            <a:srgbClr val="F26B43"/>
          </p15:clr>
        </p15:guide>
        <p15:guide id="14" pos="6696" userDrawn="1">
          <p15:clr>
            <a:srgbClr val="F26B43"/>
          </p15:clr>
        </p15:guide>
        <p15:guide id="15" orient="horz" pos="619" userDrawn="1">
          <p15:clr>
            <a:srgbClr val="F26B43"/>
          </p15:clr>
        </p15:guide>
        <p15:guide id="17" orient="horz" pos="1220" userDrawn="1">
          <p15:clr>
            <a:srgbClr val="F26B43"/>
          </p15:clr>
        </p15:guide>
        <p15:guide id="18" orient="horz" pos="2432" userDrawn="1">
          <p15:clr>
            <a:srgbClr val="F26B43"/>
          </p15:clr>
        </p15:guide>
        <p15:guide id="19" orient="horz" pos="1826" userDrawn="1">
          <p15:clr>
            <a:srgbClr val="F26B43"/>
          </p15:clr>
        </p15:guide>
        <p15:guide id="20" orient="horz" pos="3036" userDrawn="1">
          <p15:clr>
            <a:srgbClr val="F26B43"/>
          </p15:clr>
        </p15:guide>
        <p15:guide id="21" orient="horz" pos="36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F61D-7EF4-0745-B377-F3337DE9D0A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D13-1B95-414D-B1D0-9B3C34B294EF}" type="datetimeFigureOut">
              <a:rPr lang="pt-BR" smtClean="0"/>
              <a:t>25/05/2023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E0092-6F37-16D8-D2BD-9BBAF3686C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E7F42A1A-515E-E9FE-D38C-36C31FDDCC65}"/>
              </a:ext>
            </a:extLst>
          </p:cNvPr>
          <p:cNvGrpSpPr/>
          <p:nvPr userDrawn="1"/>
        </p:nvGrpSpPr>
        <p:grpSpPr>
          <a:xfrm>
            <a:off x="262850" y="250426"/>
            <a:ext cx="8633629" cy="4638569"/>
            <a:chOff x="206087" y="237647"/>
            <a:chExt cx="8742460" cy="469704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AC3452C-51A3-1B13-B47A-6288BCA4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289D5352-4B15-D1F0-5A22-317B3EE2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58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9814" y="0"/>
            <a:ext cx="10133814" cy="5143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B33049-4626-12CE-A859-4A1510C51071}"/>
              </a:ext>
            </a:extLst>
          </p:cNvPr>
          <p:cNvSpPr txBox="1"/>
          <p:nvPr/>
        </p:nvSpPr>
        <p:spPr>
          <a:xfrm>
            <a:off x="1272619" y="1187777"/>
            <a:ext cx="560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Variáveis Indexadas: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Vetor</a:t>
            </a:r>
          </a:p>
          <a:p>
            <a:pPr lvl="1"/>
            <a:endParaRPr lang="pt-BR" sz="4000" dirty="0">
              <a:solidFill>
                <a:srgbClr val="ED145B"/>
              </a:solidFill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39524F-55DF-C4AD-B803-4F7C07ECE0CB}"/>
              </a:ext>
            </a:extLst>
          </p:cNvPr>
          <p:cNvSpPr txBox="1"/>
          <p:nvPr/>
        </p:nvSpPr>
        <p:spPr>
          <a:xfrm>
            <a:off x="6558699" y="4671769"/>
            <a:ext cx="258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D145B"/>
                </a:solidFill>
                <a:latin typeface="Mistral" panose="03090702030407020403" pitchFamily="66" charset="0"/>
              </a:rPr>
              <a:t>Professor Edson / Marion</a:t>
            </a: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8"/>
            <a:ext cx="9144000" cy="5143500"/>
          </a:xfrm>
          <a:prstGeom prst="rect">
            <a:avLst/>
          </a:prstGeom>
        </p:spPr>
      </p:pic>
      <p:sp>
        <p:nvSpPr>
          <p:cNvPr id="3" name="CaixaDeTexto 8"/>
          <p:cNvSpPr txBox="1"/>
          <p:nvPr/>
        </p:nvSpPr>
        <p:spPr>
          <a:xfrm>
            <a:off x="2194681" y="2028702"/>
            <a:ext cx="4754639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Variáveis</a:t>
            </a:r>
            <a:r>
              <a:rPr lang="en-US" sz="3644" b="1" kern="1600" cap="all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 </a:t>
            </a: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indexadas</a:t>
            </a:r>
            <a:endParaRPr lang="pt-BR" sz="3644" b="1" kern="1600" cap="all" dirty="0">
              <a:solidFill>
                <a:srgbClr val="FF0066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2945" cy="5147669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Variáveis indexadas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1518371" y="1017478"/>
            <a:ext cx="6106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É uma classe de variável que permite armazenar </a:t>
            </a:r>
            <a:r>
              <a:rPr lang="pt-BR" sz="2800" b="1" dirty="0">
                <a:solidFill>
                  <a:srgbClr val="ED145B"/>
                </a:solidFill>
              </a:rPr>
              <a:t>diversas informações 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em apenas </a:t>
            </a:r>
            <a:r>
              <a:rPr lang="pt-BR" sz="2800" b="1" dirty="0">
                <a:solidFill>
                  <a:srgbClr val="ED145B"/>
                </a:solidFill>
              </a:rPr>
              <a:t>um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identificador (variável).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Elas são referenciadas pelo </a:t>
            </a:r>
            <a:r>
              <a:rPr lang="pt-BR" sz="2800" b="1" dirty="0">
                <a:solidFill>
                  <a:srgbClr val="ED145B"/>
                </a:solidFill>
              </a:rPr>
              <a:t>índice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que começa do </a:t>
            </a:r>
            <a:r>
              <a:rPr lang="pt-BR" sz="2800" b="1" dirty="0">
                <a:solidFill>
                  <a:srgbClr val="ED145B"/>
                </a:solidFill>
              </a:rPr>
              <a:t>zero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e vai até o limite da estrutura.</a:t>
            </a:r>
          </a:p>
        </p:txBody>
      </p:sp>
    </p:spTree>
    <p:extLst>
      <p:ext uri="{BB962C8B-B14F-4D97-AF65-F5344CB8AC3E}">
        <p14:creationId xmlns:p14="http://schemas.microsoft.com/office/powerpoint/2010/main" val="248469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39652" y="4172741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nele inseridos são homogêneos (mesmo tipo)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pré-definido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226"/>
              </p:ext>
            </p:extLst>
          </p:nvPr>
        </p:nvGraphicFramePr>
        <p:xfrm>
          <a:off x="658168" y="2225513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606295" y="1735779"/>
            <a:ext cx="373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V</a:t>
            </a:r>
          </a:p>
        </p:txBody>
      </p:sp>
      <p:sp>
        <p:nvSpPr>
          <p:cNvPr id="6" name="Processo 5">
            <a:extLst>
              <a:ext uri="{FF2B5EF4-FFF2-40B4-BE49-F238E27FC236}">
                <a16:creationId xmlns:a16="http://schemas.microsoft.com/office/drawing/2014/main" id="{DD52791D-AB2A-B3A9-6F65-6FE54EF98BFE}"/>
              </a:ext>
            </a:extLst>
          </p:cNvPr>
          <p:cNvSpPr/>
          <p:nvPr/>
        </p:nvSpPr>
        <p:spPr>
          <a:xfrm>
            <a:off x="3938832" y="1901409"/>
            <a:ext cx="1554480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CE7F08FF-483F-AEFF-85B9-D03F4302A35C}"/>
              </a:ext>
            </a:extLst>
          </p:cNvPr>
          <p:cNvSpPr/>
          <p:nvPr/>
        </p:nvSpPr>
        <p:spPr>
          <a:xfrm>
            <a:off x="4491663" y="2137196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A2E46FB3-2F91-1AEB-908D-61A2433CCE60}"/>
              </a:ext>
            </a:extLst>
          </p:cNvPr>
          <p:cNvSpPr/>
          <p:nvPr/>
        </p:nvSpPr>
        <p:spPr>
          <a:xfrm>
            <a:off x="4496806" y="2629448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023A54-CAC1-262E-A6EC-EC3A0C9AB263}"/>
              </a:ext>
            </a:extLst>
          </p:cNvPr>
          <p:cNvSpPr txBox="1"/>
          <p:nvPr/>
        </p:nvSpPr>
        <p:spPr>
          <a:xfrm>
            <a:off x="3424440" y="1295627"/>
            <a:ext cx="10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44FA18-2112-3856-B767-461179C4A144}"/>
              </a:ext>
            </a:extLst>
          </p:cNvPr>
          <p:cNvSpPr txBox="1"/>
          <p:nvPr/>
        </p:nvSpPr>
        <p:spPr>
          <a:xfrm>
            <a:off x="4952673" y="3474897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90E4E7-B129-9B9B-9BC6-488AA0F67450}"/>
              </a:ext>
            </a:extLst>
          </p:cNvPr>
          <p:cNvSpPr txBox="1"/>
          <p:nvPr/>
        </p:nvSpPr>
        <p:spPr>
          <a:xfrm>
            <a:off x="4962291" y="151986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C268FA7-B23A-F0D1-73C7-A1E57F9FEF00}"/>
              </a:ext>
            </a:extLst>
          </p:cNvPr>
          <p:cNvCxnSpPr>
            <a:cxnSpLocks/>
          </p:cNvCxnSpPr>
          <p:nvPr/>
        </p:nvCxnSpPr>
        <p:spPr>
          <a:xfrm>
            <a:off x="4176576" y="1621132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83EDF3-C032-D360-AC25-4355E3C1748C}"/>
              </a:ext>
            </a:extLst>
          </p:cNvPr>
          <p:cNvCxnSpPr>
            <a:cxnSpLocks/>
          </p:cNvCxnSpPr>
          <p:nvPr/>
        </p:nvCxnSpPr>
        <p:spPr>
          <a:xfrm flipH="1">
            <a:off x="4797826" y="1801317"/>
            <a:ext cx="457742" cy="279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39DC239-AAFC-3874-BBF3-D42D2D3F18A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952673" y="3108925"/>
            <a:ext cx="278282" cy="3659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alão de Linha 2 15">
            <a:extLst>
              <a:ext uri="{FF2B5EF4-FFF2-40B4-BE49-F238E27FC236}">
                <a16:creationId xmlns:a16="http://schemas.microsoft.com/office/drawing/2014/main" id="{5DFCC4CE-B837-2B6B-4209-64B0B1280769}"/>
              </a:ext>
            </a:extLst>
          </p:cNvPr>
          <p:cNvSpPr/>
          <p:nvPr/>
        </p:nvSpPr>
        <p:spPr>
          <a:xfrm>
            <a:off x="5741176" y="897128"/>
            <a:ext cx="1111778" cy="583165"/>
          </a:xfrm>
          <a:prstGeom prst="borderCallout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Posição do elemento</a:t>
            </a:r>
          </a:p>
        </p:txBody>
      </p:sp>
      <p:sp>
        <p:nvSpPr>
          <p:cNvPr id="17" name="Balão de Linha 2 16">
            <a:extLst>
              <a:ext uri="{FF2B5EF4-FFF2-40B4-BE49-F238E27FC236}">
                <a16:creationId xmlns:a16="http://schemas.microsoft.com/office/drawing/2014/main" id="{4F7E10FC-FEEB-B82C-EA66-87C4F4E53BCC}"/>
              </a:ext>
            </a:extLst>
          </p:cNvPr>
          <p:cNvSpPr/>
          <p:nvPr/>
        </p:nvSpPr>
        <p:spPr>
          <a:xfrm>
            <a:off x="6227963" y="3265472"/>
            <a:ext cx="1111778" cy="5831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046"/>
              <a:gd name="adj6" fmla="val -6773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Valor inserido no elemento</a:t>
            </a:r>
          </a:p>
        </p:txBody>
      </p:sp>
      <p:sp>
        <p:nvSpPr>
          <p:cNvPr id="18" name="Balão de Linha 2 17">
            <a:extLst>
              <a:ext uri="{FF2B5EF4-FFF2-40B4-BE49-F238E27FC236}">
                <a16:creationId xmlns:a16="http://schemas.microsoft.com/office/drawing/2014/main" id="{4C36DAF3-03CE-9BD6-98C8-C2DB5D932C7C}"/>
              </a:ext>
            </a:extLst>
          </p:cNvPr>
          <p:cNvSpPr/>
          <p:nvPr/>
        </p:nvSpPr>
        <p:spPr>
          <a:xfrm>
            <a:off x="1924588" y="747992"/>
            <a:ext cx="1111778" cy="583165"/>
          </a:xfrm>
          <a:prstGeom prst="borderCallout2">
            <a:avLst>
              <a:gd name="adj1" fmla="val 28311"/>
              <a:gd name="adj2" fmla="val 107013"/>
              <a:gd name="adj3" fmla="val 30223"/>
              <a:gd name="adj4" fmla="val 122751"/>
              <a:gd name="adj5" fmla="val 99115"/>
              <a:gd name="adj6" fmla="val 16597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Contexto da posição</a:t>
            </a:r>
          </a:p>
        </p:txBody>
      </p:sp>
      <p:sp>
        <p:nvSpPr>
          <p:cNvPr id="19" name="Balão de Linha 2 18">
            <a:extLst>
              <a:ext uri="{FF2B5EF4-FFF2-40B4-BE49-F238E27FC236}">
                <a16:creationId xmlns:a16="http://schemas.microsoft.com/office/drawing/2014/main" id="{ECBBD1F1-7E86-96FF-31B9-ADC6A81405A7}"/>
              </a:ext>
            </a:extLst>
          </p:cNvPr>
          <p:cNvSpPr/>
          <p:nvPr/>
        </p:nvSpPr>
        <p:spPr>
          <a:xfrm>
            <a:off x="606295" y="3333355"/>
            <a:ext cx="1111778" cy="583165"/>
          </a:xfrm>
          <a:prstGeom prst="borderCallout2">
            <a:avLst>
              <a:gd name="adj1" fmla="val 32136"/>
              <a:gd name="adj2" fmla="val -10339"/>
              <a:gd name="adj3" fmla="val 34047"/>
              <a:gd name="adj4" fmla="val -29706"/>
              <a:gd name="adj5" fmla="val -218308"/>
              <a:gd name="adj6" fmla="val 147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Nome da variável</a:t>
            </a:r>
          </a:p>
        </p:txBody>
      </p:sp>
    </p:spTree>
    <p:extLst>
      <p:ext uri="{BB962C8B-B14F-4D97-AF65-F5344CB8AC3E}">
        <p14:creationId xmlns:p14="http://schemas.microsoft.com/office/powerpoint/2010/main" val="207178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22146"/>
              </p:ext>
            </p:extLst>
          </p:nvPr>
        </p:nvGraphicFramePr>
        <p:xfrm>
          <a:off x="639978" y="771931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65783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 err="1">
                <a:solidFill>
                  <a:srgbClr val="0070C0"/>
                </a:solidFill>
              </a:rPr>
              <a:t>v</a:t>
            </a:r>
            <a:endParaRPr lang="pt-BR" sz="2600" dirty="0">
              <a:solidFill>
                <a:srgbClr val="0070C0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DD5EEF9-7047-7D85-96F5-6163039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2" y="4059365"/>
            <a:ext cx="5242406" cy="85369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84344" y="1676198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49027" y="3759283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BDA296E-77A4-798A-CC94-719AC319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50" y="2010008"/>
            <a:ext cx="4594782" cy="15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121257"/>
            <a:ext cx="724829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dirty="0">
                <a:solidFill>
                  <a:schemeClr val="bg1"/>
                </a:solidFill>
              </a:rPr>
              <a:t>1. Fazer uma Função que retorne o primeiro elemento do vetor. 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primeiro_elemento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45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que exiba somente os números negativos contidos no vetor.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exibe_vegativos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</a:p>
          <a:p>
            <a:r>
              <a:rPr lang="pt-BR" dirty="0">
                <a:solidFill>
                  <a:schemeClr val="bg1"/>
                </a:solidFill>
              </a:rPr>
              <a:t>3. Fazer uma função que retorne a soma dos elementos do vetor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9</a:t>
            </a:r>
          </a:p>
          <a:p>
            <a:r>
              <a:rPr lang="pt-BR" dirty="0">
                <a:solidFill>
                  <a:schemeClr val="bg1"/>
                </a:solidFill>
              </a:rPr>
              <a:t>4. Fazer uma função que retorne a media dos elementos do vetos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1.8</a:t>
            </a:r>
          </a:p>
          <a:p>
            <a:r>
              <a:rPr lang="pt-BR" dirty="0">
                <a:solidFill>
                  <a:schemeClr val="bg1"/>
                </a:solidFill>
              </a:rPr>
              <a:t>5. Fazer um procedimento que exiba na tela os </a:t>
            </a:r>
            <a:r>
              <a:rPr lang="pt-BR" dirty="0" err="1">
                <a:solidFill>
                  <a:schemeClr val="bg1"/>
                </a:solidFill>
              </a:rPr>
              <a:t>numeros</a:t>
            </a:r>
            <a:r>
              <a:rPr lang="pt-BR" dirty="0">
                <a:solidFill>
                  <a:schemeClr val="bg1"/>
                </a:solidFill>
              </a:rPr>
              <a:t> ímpares contidos no vetor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elementos_impares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45 -89 33</a:t>
            </a: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92693"/>
              </p:ext>
            </p:extLst>
          </p:nvPr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5192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507281"/>
            <a:ext cx="72482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 procedimento que exiba na tela o primeiro e o ultimo elemento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exibe_extremos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7. Fazer um procedimento que exiba os elementos cujos índices sejam 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exibe_indice_impar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8. Fazer uma função que retorne </a:t>
            </a:r>
            <a:r>
              <a:rPr lang="pt-BR" sz="1200" dirty="0" err="1">
                <a:solidFill>
                  <a:schemeClr val="bg1"/>
                </a:solidFill>
              </a:rPr>
              <a:t>True</a:t>
            </a:r>
            <a:r>
              <a:rPr lang="pt-BR" sz="1200" dirty="0">
                <a:solidFill>
                  <a:schemeClr val="bg1"/>
                </a:solidFill>
              </a:rPr>
              <a:t> caso um valor passado por parâmetro exista no vetor, senão False.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32)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porque existe o elemento 32 no vetor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9. Fazer um procedimento que ordene os elementos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 32 33 45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/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2668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19031" y="1022816"/>
            <a:ext cx="7853511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10. Fazer um procedimento chamado '</a:t>
            </a:r>
            <a:r>
              <a:rPr lang="pt-BR" dirty="0" err="1">
                <a:solidFill>
                  <a:schemeClr val="bg1"/>
                </a:solidFill>
              </a:rPr>
              <a:t>copia_vetor</a:t>
            </a:r>
            <a:r>
              <a:rPr lang="pt-BR" dirty="0">
                <a:solidFill>
                  <a:schemeClr val="bg1"/>
                </a:solidFill>
              </a:rPr>
              <a:t>(v1, v2)' que copie os elementos do vetor v1 em v2.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copia(v1, v2)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11. Fazer um procedimento chamado '</a:t>
            </a:r>
            <a:r>
              <a:rPr lang="pt-BR" dirty="0" err="1">
                <a:solidFill>
                  <a:schemeClr val="bg1"/>
                </a:solidFill>
              </a:rPr>
              <a:t>inverte_vetor</a:t>
            </a:r>
            <a:r>
              <a:rPr lang="pt-BR" dirty="0">
                <a:solidFill>
                  <a:schemeClr val="bg1"/>
                </a:solidFill>
              </a:rPr>
              <a:t>(v1, v2)' que copie os elementos invertidos do vetor v1</a:t>
            </a:r>
          </a:p>
          <a:p>
            <a:r>
              <a:rPr lang="pt-BR" dirty="0">
                <a:solidFill>
                  <a:schemeClr val="bg1"/>
                </a:solidFill>
              </a:rPr>
              <a:t>em v2, ou seja, o primeiro elemento de v1 será o último de v2.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inverte_vetor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v2)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[41, 72, 39, 4, 35]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[35, 4, 39, 72, 41]</a:t>
            </a:r>
          </a:p>
          <a:p>
            <a:r>
              <a:rPr lang="pt-BR" dirty="0">
                <a:solidFill>
                  <a:schemeClr val="bg1"/>
                </a:solidFill>
              </a:rPr>
              <a:t>12.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de forma crescente o vetor</a:t>
            </a:r>
          </a:p>
          <a:p>
            <a:r>
              <a:rPr lang="pt-BR" dirty="0">
                <a:solidFill>
                  <a:schemeClr val="bg1"/>
                </a:solidFill>
              </a:rPr>
              <a:t>passado por parâmetro.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13.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ordena_vetor_decrescente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 de forma decrescente o</a:t>
            </a:r>
          </a:p>
          <a:p>
            <a:r>
              <a:rPr lang="pt-BR" dirty="0">
                <a:solidFill>
                  <a:schemeClr val="bg1"/>
                </a:solidFill>
              </a:rPr>
              <a:t>vetor passado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ordena_vetor_decrescente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41, 39, 35, 4]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B3C3A261-FF3D-71A7-6B88-FABA73F07A70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2D9A714E-CD15-AED7-01F3-1E53F4AFDA65}"/>
              </a:ext>
            </a:extLst>
          </p:cNvPr>
          <p:cNvSpPr txBox="1"/>
          <p:nvPr/>
        </p:nvSpPr>
        <p:spPr>
          <a:xfrm>
            <a:off x="-249504" y="24353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2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99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784405" y="972727"/>
            <a:ext cx="7938111" cy="371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14.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, forma)' que baseado na forma ('</a:t>
            </a:r>
            <a:r>
              <a:rPr lang="pt-BR" dirty="0" err="1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' para crescente</a:t>
            </a:r>
          </a:p>
          <a:p>
            <a:r>
              <a:rPr lang="pt-BR" dirty="0">
                <a:solidFill>
                  <a:schemeClr val="bg1"/>
                </a:solidFill>
              </a:rPr>
              <a:t>ou '</a:t>
            </a:r>
            <a:r>
              <a:rPr lang="pt-BR" dirty="0" err="1">
                <a:solidFill>
                  <a:schemeClr val="bg1"/>
                </a:solidFill>
              </a:rPr>
              <a:t>d</a:t>
            </a:r>
            <a:r>
              <a:rPr lang="pt-BR" dirty="0">
                <a:solidFill>
                  <a:schemeClr val="bg1"/>
                </a:solidFill>
              </a:rPr>
              <a:t>' para decrescente) ordene na ordem solicitada.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15. Fazer um procedimento chamado '</a:t>
            </a:r>
            <a:r>
              <a:rPr lang="pt-BR" dirty="0" err="1">
                <a:solidFill>
                  <a:schemeClr val="bg1"/>
                </a:solidFill>
              </a:rPr>
              <a:t>separa_pares_impares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coloque nas posições mais a esquerda os valores pares e mais a </a:t>
            </a:r>
            <a:r>
              <a:rPr lang="pt-BR" dirty="0" err="1">
                <a:solidFill>
                  <a:schemeClr val="bg1"/>
                </a:solidFill>
              </a:rPr>
              <a:t>diretia</a:t>
            </a:r>
            <a:r>
              <a:rPr lang="pt-BR" dirty="0">
                <a:solidFill>
                  <a:schemeClr val="bg1"/>
                </a:solidFill>
              </a:rPr>
              <a:t> os impares.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separa_pares_impares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4, 41, 39, 35]</a:t>
            </a:r>
          </a:p>
          <a:p>
            <a:r>
              <a:rPr lang="pt-BR" dirty="0">
                <a:solidFill>
                  <a:schemeClr val="bg1"/>
                </a:solidFill>
              </a:rPr>
              <a:t>16. Fazer uma função chamada '</a:t>
            </a:r>
            <a:r>
              <a:rPr lang="pt-BR" dirty="0" err="1">
                <a:solidFill>
                  <a:schemeClr val="bg1"/>
                </a:solidFill>
              </a:rPr>
              <a:t>conta_acima_media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 que retorne quantos elementos do vetor estão</a:t>
            </a:r>
          </a:p>
          <a:p>
            <a:r>
              <a:rPr lang="pt-BR" dirty="0">
                <a:solidFill>
                  <a:schemeClr val="bg1"/>
                </a:solidFill>
              </a:rPr>
              <a:t>acima da média.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conta_acima_media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3</a:t>
            </a:r>
          </a:p>
          <a:p>
            <a:r>
              <a:rPr lang="pt-BR" dirty="0">
                <a:solidFill>
                  <a:schemeClr val="bg1"/>
                </a:solidFill>
              </a:rPr>
              <a:t>17. Fazer uma função chamada '</a:t>
            </a:r>
            <a:r>
              <a:rPr lang="pt-BR" dirty="0" err="1">
                <a:solidFill>
                  <a:schemeClr val="bg1"/>
                </a:solidFill>
              </a:rPr>
              <a:t>maior_elemento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retorne o elemento de maior valor do vetor.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maior_elemento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72</a:t>
            </a: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833348F1-5978-EA3F-004B-D944ED718D9C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E604C6FA-C396-A5DD-CE69-517ED8070B45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3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0723229"/>
      </p:ext>
    </p:extLst>
  </p:cSld>
  <p:clrMapOvr>
    <a:masterClrMapping/>
  </p:clrMapOvr>
</p:sld>
</file>

<file path=ppt/theme/theme1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9" id="{C2715693-8199-FA4F-AB5A-2971AAF1B15D}" vid="{3417973E-6BA5-F845-AB04-F5933727451B}"/>
    </a:ext>
  </a:extLst>
</a:theme>
</file>

<file path=ppt/theme/theme2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22093</TotalTime>
  <Words>319</Words>
  <Application>Microsoft Office PowerPoint</Application>
  <PresentationFormat>Apresentação na tela (16:9)</PresentationFormat>
  <Paragraphs>155</Paragraphs>
  <Slides>9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9</vt:i4>
      </vt:variant>
    </vt:vector>
  </HeadingPairs>
  <TitlesOfParts>
    <vt:vector size="27" baseType="lpstr">
      <vt:lpstr>.AppleSystemUIFont</vt:lpstr>
      <vt:lpstr>Aharoni</vt:lpstr>
      <vt:lpstr>Arial</vt:lpstr>
      <vt:lpstr>Ayuthaya</vt:lpstr>
      <vt:lpstr>Calibri</vt:lpstr>
      <vt:lpstr>Calibri Light</vt:lpstr>
      <vt:lpstr>Consolas</vt:lpstr>
      <vt:lpstr>Gotham HTF</vt:lpstr>
      <vt:lpstr>Gotham HTF Medium</vt:lpstr>
      <vt:lpstr>Gotham HTF XLight</vt:lpstr>
      <vt:lpstr>HelvNeue Light for IBM</vt:lpstr>
      <vt:lpstr>IBM Plex Sans</vt:lpstr>
      <vt:lpstr>Menlo</vt:lpstr>
      <vt:lpstr>Mistral</vt:lpstr>
      <vt:lpstr>Wingdings</vt:lpstr>
      <vt:lpstr>3_IBM 2019 Master template (black background)</vt:lpstr>
      <vt:lpstr>1_Tema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Etec Profº Horácio Augusto da Silveira</cp:lastModifiedBy>
  <cp:revision>208</cp:revision>
  <dcterms:created xsi:type="dcterms:W3CDTF">2018-02-08T20:20:11Z</dcterms:created>
  <dcterms:modified xsi:type="dcterms:W3CDTF">2023-05-25T19:44:33Z</dcterms:modified>
</cp:coreProperties>
</file>